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6"/>
  </p:notesMasterIdLst>
  <p:sldIdLst>
    <p:sldId id="258" r:id="rId2"/>
    <p:sldId id="419" r:id="rId3"/>
    <p:sldId id="541" r:id="rId4"/>
    <p:sldId id="553" r:id="rId5"/>
    <p:sldId id="562" r:id="rId6"/>
    <p:sldId id="558" r:id="rId7"/>
    <p:sldId id="559" r:id="rId8"/>
    <p:sldId id="557" r:id="rId9"/>
    <p:sldId id="556" r:id="rId10"/>
    <p:sldId id="540" r:id="rId11"/>
    <p:sldId id="552" r:id="rId12"/>
    <p:sldId id="555" r:id="rId13"/>
    <p:sldId id="563" r:id="rId14"/>
    <p:sldId id="546" r:id="rId15"/>
    <p:sldId id="521" r:id="rId16"/>
    <p:sldId id="478" r:id="rId17"/>
    <p:sldId id="566" r:id="rId18"/>
    <p:sldId id="565" r:id="rId19"/>
    <p:sldId id="543" r:id="rId20"/>
    <p:sldId id="549" r:id="rId21"/>
    <p:sldId id="539" r:id="rId22"/>
    <p:sldId id="561" r:id="rId23"/>
    <p:sldId id="564" r:id="rId24"/>
    <p:sldId id="257" r:id="rId25"/>
  </p:sldIdLst>
  <p:sldSz cx="11520488" cy="64801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>
      <p:cViewPr>
        <p:scale>
          <a:sx n="90" d="100"/>
          <a:sy n="90" d="100"/>
        </p:scale>
        <p:origin x="-562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1FE3153-5417-4DC3-A046-B91D856BD7A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816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6AE95A5-5D5A-4E43-9A80-31E6665B7392}" type="slidenum"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hu-HU" altLang="hu-H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40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39CB22AD-EC2B-4C56-850B-4C9DCDF1EF74}" type="slidenum"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hu-HU" altLang="hu-H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84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3288" cy="13890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2912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3913-A408-435C-BA42-4B188B6B970F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773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3BEB-AE3C-4474-85C9-DBD38572589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1321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220075" y="522288"/>
            <a:ext cx="2460625" cy="50387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5025" y="522288"/>
            <a:ext cx="7232650" cy="50387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8BC-DF0A-487C-8188-0FBF78C9B91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6993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522288"/>
            <a:ext cx="9845675" cy="98266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1E5E6-59A1-44F7-8262-CDC3728EE53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531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215C-2A05-4ED9-B12E-81E9E97237C5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9113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3287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3287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91AC-55B2-477D-B7F2-61EAECD97421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144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5025" y="1668463"/>
            <a:ext cx="4846638" cy="389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34063" y="1668463"/>
            <a:ext cx="4846637" cy="389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3D61-244A-47EA-A655-C97B1C5BA850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8293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7962" cy="1081087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8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8952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851525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851525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1914-46F7-4F26-86F4-6BFC6A773AD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736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00379-C7FF-4FA1-B879-55D2896B8A74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5030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0736-4DBF-41A3-A821-D8F405B35D36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830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89362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3738" y="258763"/>
            <a:ext cx="6440487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89362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7AF8-02D1-46AE-AB9E-B96573D80272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882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57425" y="4535488"/>
            <a:ext cx="6913563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57425" y="579438"/>
            <a:ext cx="6913563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257425" y="5072063"/>
            <a:ext cx="6913563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6D83-5A7F-445E-B574-52D088E6CE6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091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522288"/>
            <a:ext cx="98456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5025" y="1668463"/>
            <a:ext cx="9845675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9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5025" y="5665788"/>
            <a:ext cx="2546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029075" y="5665788"/>
            <a:ext cx="346551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32763" y="5665788"/>
            <a:ext cx="2546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C3A6DD3-7C37-4096-BF03-44852374ABAF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10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8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65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438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29643" y="1164629"/>
            <a:ext cx="109442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70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hu-HU" altLang="hu-HU" sz="6600" b="1" dirty="0" smtClean="0">
                <a:solidFill>
                  <a:srgbClr val="000000"/>
                </a:solidFill>
                <a:latin typeface="Code Pro LC" charset="0"/>
              </a:rPr>
              <a:t>ÁRCSÖKKENÉS?</a:t>
            </a:r>
          </a:p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hu-HU" altLang="hu-HU" sz="6600" b="1" dirty="0" smtClean="0">
                <a:solidFill>
                  <a:srgbClr val="000000"/>
                </a:solidFill>
                <a:latin typeface="Code Pro LC" charset="0"/>
              </a:rPr>
              <a:t> FELEJTSE EL!</a:t>
            </a:r>
            <a:endParaRPr lang="hu-HU" altLang="hu-HU" sz="6600" b="1" dirty="0">
              <a:solidFill>
                <a:srgbClr val="000000"/>
              </a:solidFill>
              <a:latin typeface="Code Pro LC" charset="0"/>
            </a:endParaRP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6265862" y="2665611"/>
            <a:ext cx="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007716" y="6026150"/>
            <a:ext cx="93154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20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GB" altLang="hu-HU" sz="2000" dirty="0">
                <a:solidFill>
                  <a:srgbClr val="000000"/>
                </a:solidFill>
                <a:latin typeface="Code Pro LC" charset="0"/>
              </a:rPr>
              <a:t>201</a:t>
            </a:r>
            <a:r>
              <a:rPr lang="hu-HU" altLang="hu-HU" sz="2000" dirty="0">
                <a:solidFill>
                  <a:srgbClr val="000000"/>
                </a:solidFill>
                <a:latin typeface="Code Pro LC" charset="0"/>
              </a:rPr>
              <a:t>9</a:t>
            </a:r>
            <a:r>
              <a:rPr lang="en-GB" altLang="hu-HU" sz="2000" dirty="0">
                <a:solidFill>
                  <a:srgbClr val="000000"/>
                </a:solidFill>
                <a:latin typeface="Code Pro LC" charset="0"/>
              </a:rPr>
              <a:t>. </a:t>
            </a:r>
            <a:r>
              <a:rPr lang="hu-HU" altLang="hu-HU" sz="2000" dirty="0">
                <a:solidFill>
                  <a:srgbClr val="000000"/>
                </a:solidFill>
                <a:latin typeface="Code Pro LC" charset="0"/>
              </a:rPr>
              <a:t>m</a:t>
            </a:r>
            <a:r>
              <a:rPr lang="hu-HU" altLang="hu-HU" sz="2000" dirty="0" smtClean="0">
                <a:solidFill>
                  <a:srgbClr val="000000"/>
                </a:solidFill>
                <a:latin typeface="Code Pro LC" charset="0"/>
              </a:rPr>
              <a:t>ájus 24</a:t>
            </a:r>
            <a:r>
              <a:rPr lang="en-GB" altLang="hu-HU" sz="2000" dirty="0" smtClean="0">
                <a:solidFill>
                  <a:srgbClr val="000000"/>
                </a:solidFill>
                <a:latin typeface="Code Pro LC" charset="0"/>
              </a:rPr>
              <a:t>.</a:t>
            </a:r>
            <a:r>
              <a:rPr lang="hu-HU" altLang="hu-HU" sz="2000" dirty="0" smtClean="0">
                <a:solidFill>
                  <a:srgbClr val="000000"/>
                </a:solidFill>
                <a:latin typeface="Code Pro LC" charset="0"/>
              </a:rPr>
              <a:t> </a:t>
            </a:r>
            <a:r>
              <a:rPr lang="hu-HU" altLang="hu-HU" sz="2000" dirty="0">
                <a:solidFill>
                  <a:srgbClr val="000000"/>
                </a:solidFill>
                <a:latin typeface="Code Pro LC" charset="0"/>
              </a:rPr>
              <a:t>– </a:t>
            </a:r>
            <a:r>
              <a:rPr lang="hu-HU" altLang="hu-HU" sz="2000" dirty="0" smtClean="0">
                <a:solidFill>
                  <a:srgbClr val="000000"/>
                </a:solidFill>
                <a:latin typeface="Code Pro LC" charset="0"/>
              </a:rPr>
              <a:t>Budapest</a:t>
            </a:r>
            <a:endParaRPr lang="en-GB" altLang="hu-HU" sz="2000" dirty="0">
              <a:solidFill>
                <a:srgbClr val="000000"/>
              </a:solidFill>
              <a:latin typeface="Code Pro L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1652" y="3324869"/>
            <a:ext cx="10944225" cy="12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70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hu-HU" altLang="hu-HU" sz="3200" dirty="0" smtClean="0">
                <a:solidFill>
                  <a:srgbClr val="000000"/>
                </a:solidFill>
                <a:latin typeface="Code Pro LC" charset="0"/>
              </a:rPr>
              <a:t>Trendek és várakozások az ingatlanpiacon </a:t>
            </a:r>
            <a:endParaRPr lang="hu-HU" altLang="hu-HU" sz="3200" dirty="0">
              <a:solidFill>
                <a:srgbClr val="000000"/>
              </a:solidFill>
              <a:latin typeface="Code Pro L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359767"/>
            <a:ext cx="9845675" cy="5616624"/>
          </a:xfrm>
        </p:spPr>
        <p:txBody>
          <a:bodyPr/>
          <a:lstStyle/>
          <a:p>
            <a:pPr algn="l"/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2" y="215751"/>
            <a:ext cx="100091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287760"/>
            <a:ext cx="9845675" cy="792087"/>
          </a:xfrm>
        </p:spPr>
        <p:txBody>
          <a:bodyPr/>
          <a:lstStyle/>
          <a:p>
            <a:r>
              <a:rPr lang="hu-HU" sz="3600" b="1" dirty="0" smtClean="0"/>
              <a:t>DEBRECEN VEZET KELETEN</a:t>
            </a:r>
            <a:endParaRPr lang="hu-HU" sz="3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16" y="1079847"/>
            <a:ext cx="9721080" cy="4968552"/>
          </a:xfrm>
        </p:spPr>
      </p:pic>
    </p:spTree>
    <p:extLst>
      <p:ext uri="{BB962C8B-B14F-4D97-AF65-F5344CB8AC3E}">
        <p14:creationId xmlns:p14="http://schemas.microsoft.com/office/powerpoint/2010/main" val="4673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0" y="287759"/>
            <a:ext cx="9793088" cy="5976664"/>
          </a:xfrm>
        </p:spPr>
      </p:pic>
    </p:spTree>
    <p:extLst>
      <p:ext uri="{BB962C8B-B14F-4D97-AF65-F5344CB8AC3E}">
        <p14:creationId xmlns:p14="http://schemas.microsoft.com/office/powerpoint/2010/main" val="30131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143744"/>
            <a:ext cx="9845675" cy="864095"/>
          </a:xfrm>
        </p:spPr>
        <p:txBody>
          <a:bodyPr/>
          <a:lstStyle/>
          <a:p>
            <a:r>
              <a:rPr lang="hu-HU" sz="3600" b="1" dirty="0" smtClean="0"/>
              <a:t>KERESD A BALATONT 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600" dirty="0" smtClean="0"/>
              <a:t>(</a:t>
            </a:r>
            <a:r>
              <a:rPr lang="hu-HU" sz="1800" dirty="0" smtClean="0"/>
              <a:t>ÚJ LAKÁSOK SZÁMA ÉS A SZABAD LAKÁSOK ÁTLAGÁRA - MNB)</a:t>
            </a: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0" y="935831"/>
            <a:ext cx="9793088" cy="5328592"/>
          </a:xfrm>
        </p:spPr>
      </p:pic>
    </p:spTree>
    <p:extLst>
      <p:ext uri="{BB962C8B-B14F-4D97-AF65-F5344CB8AC3E}">
        <p14:creationId xmlns:p14="http://schemas.microsoft.com/office/powerpoint/2010/main" val="194272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935708" y="71736"/>
            <a:ext cx="10006038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3600" b="1" dirty="0" smtClean="0">
                <a:ea typeface="Roboto" panose="02000000000000000000" pitchFamily="2" charset="0"/>
              </a:rPr>
              <a:t>MIÉRT NÖVEKEDNEK A LAKÁSÁRAK ?</a:t>
            </a:r>
            <a:endParaRPr lang="hu-HU" altLang="hu-HU" sz="3600" b="1" dirty="0">
              <a:ea typeface="Roboto" panose="02000000000000000000" pitchFamily="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75668" y="719808"/>
            <a:ext cx="10585176" cy="53783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900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endParaRPr lang="hu-HU" sz="9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TÚLKERESLET  LASSAN  BŐVÜLŐ  KÍNÁLATTAL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ORSZÁGON  BELÜLI  MIGRÁCIÓ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INFRASTRUKTURÁLIS   BERUHÁZÁSOK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BEFEKTETÉSI </a:t>
            </a: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VÁSÁRLÓK   MAGAS   ARÁNYA</a:t>
            </a: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KEDVEZŐ  LAKOSSÁGI  ÉS  PROJEKTHITELEK</a:t>
            </a: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CSOK  1-2,    FALUSI CSOK = KERESLETNÖVELÉS</a:t>
            </a: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VÁLLALKOZÓI   KÖLTSÉG  EMELKEDÉSE  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áfa,  anyag,  munkaerő, INFLÁCIÓ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300000"/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EU-s előírások: nulla energiaigényű ingatlanok</a:t>
            </a: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76" y="1367879"/>
            <a:ext cx="353726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511772" y="246288"/>
            <a:ext cx="8136577" cy="6175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3600" b="1" dirty="0" smtClean="0">
                <a:ea typeface="Roboto" panose="02000000000000000000" pitchFamily="2" charset="0"/>
              </a:rPr>
              <a:t>ÚJ INGATLAN BERUHÁZÁSOK – 1.</a:t>
            </a:r>
            <a:endParaRPr lang="hu-HU" altLang="hu-HU" sz="3600" b="1" dirty="0">
              <a:ea typeface="Roboto" panose="02000000000000000000" pitchFamily="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03660" y="863823"/>
            <a:ext cx="4464496" cy="52860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900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LAKÁS</a:t>
            </a:r>
            <a:endParaRPr lang="hu-HU" sz="2400" b="1" u="sng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- új lakóparkok, társasházak</a:t>
            </a:r>
            <a:endParaRPr lang="hu-HU" sz="2400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- FELÚJÍTÁSOK !!!</a:t>
            </a:r>
            <a:endParaRPr lang="hu-HU" sz="2400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IPARI PARKOK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- Debrecen, Komárom, Szolnok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SZÁLLÁSHELYEK</a:t>
            </a:r>
            <a:endParaRPr lang="hu-HU" sz="2400" b="1" u="sng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-  3000 új hotelszoba </a:t>
            </a:r>
            <a:r>
              <a:rPr lang="hu-HU" sz="2400" dirty="0" err="1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BP-n</a:t>
            </a:r>
            <a:endParaRPr lang="hu-HU" sz="2400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-  márkázott nagy </a:t>
            </a:r>
            <a:r>
              <a:rPr lang="hu-HU" sz="2400" dirty="0" err="1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hostelek</a:t>
            </a:r>
            <a:endParaRPr lang="hu-HU" sz="2400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300000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-  balatoni építkezések </a:t>
            </a:r>
            <a:endParaRPr lang="hu-HU" sz="2400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80" y="3456111"/>
            <a:ext cx="5832648" cy="26642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80" y="863824"/>
            <a:ext cx="5832648" cy="24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583780" y="110206"/>
            <a:ext cx="8064569" cy="609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3600" b="1" dirty="0" smtClean="0">
                <a:ea typeface="Roboto" panose="02000000000000000000" pitchFamily="2" charset="0"/>
              </a:rPr>
              <a:t>ÚJ INGATLAN BERUHÁZÁSOK – 2.</a:t>
            </a:r>
            <a:endParaRPr lang="hu-HU" altLang="hu-HU" sz="3600" b="1" cap="none" dirty="0">
              <a:ea typeface="Roboto" panose="02000000000000000000" pitchFamily="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15628" y="791815"/>
            <a:ext cx="6480720" cy="524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  <a:buSzPct val="300000"/>
            </a:pPr>
            <a:r>
              <a:rPr lang="hu-HU" sz="2400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INFRASTRUKTURÁLIS PROJEKTEK </a:t>
            </a:r>
            <a:endParaRPr lang="hu-HU" sz="24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270005" indent="-270005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400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autópályák (M1, M2, M3, M35, M4, M44)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repterek fejlesztése (Ferihegy, Debrecen)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vasút: pályaudvar felújítások (Budapest)  		</a:t>
            </a:r>
            <a:r>
              <a:rPr lang="hu-HU" sz="2400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új központ                   </a:t>
            </a: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(</a:t>
            </a: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Debrecen)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M3-as metró bővítése, HÉV-program </a:t>
            </a:r>
          </a:p>
          <a:p>
            <a:pPr marL="342900" indent="-342900">
              <a:buClr>
                <a:schemeClr val="accent1"/>
              </a:buClr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      </a:t>
            </a:r>
          </a:p>
          <a:p>
            <a:pPr>
              <a:buClr>
                <a:schemeClr val="bg2"/>
              </a:buClr>
              <a:buSzPct val="300000"/>
            </a:pPr>
            <a:r>
              <a:rPr lang="hu-HU" sz="2400" b="1" dirty="0" smtClean="0">
                <a:solidFill>
                  <a:srgbClr val="FF0000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DE!  Kevesebb EU-s forrás = FÉK !!!</a:t>
            </a:r>
            <a:endParaRPr lang="hu-HU" sz="2400" b="1" dirty="0">
              <a:solidFill>
                <a:srgbClr val="FF0000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buClr>
                <a:schemeClr val="bg2"/>
              </a:buClr>
              <a:buSzPct val="300000"/>
            </a:pPr>
            <a:endParaRPr lang="hu-HU" sz="2400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buClr>
                <a:schemeClr val="bg2"/>
              </a:buClr>
              <a:buSzPct val="300000"/>
            </a:pPr>
            <a:r>
              <a:rPr lang="hu-HU" sz="2400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KISKERESKEDELMI INGATLANOK</a:t>
            </a:r>
            <a:endParaRPr lang="hu-HU" sz="24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Plazák          - felújítások, átpozícionálások 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IKEA            </a:t>
            </a: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- </a:t>
            </a: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Debrecent kóstolgatja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diszkontok  </a:t>
            </a: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- </a:t>
            </a: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erősödnek országszerte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e-keresk.      - átértelmezett ing. funkciók</a:t>
            </a:r>
            <a:endParaRPr lang="hu-HU" sz="2400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63" y="3672135"/>
            <a:ext cx="4158881" cy="23762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63" y="791816"/>
            <a:ext cx="4158881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215752"/>
            <a:ext cx="9845675" cy="720079"/>
          </a:xfrm>
        </p:spPr>
        <p:txBody>
          <a:bodyPr/>
          <a:lstStyle/>
          <a:p>
            <a:r>
              <a:rPr lang="hu-HU" sz="3600" b="1" dirty="0" smtClean="0"/>
              <a:t>FÉKEZŐDŐ IRODAI FEJLESZTÉSEK </a:t>
            </a:r>
            <a:endParaRPr lang="hu-HU" sz="3600" b="1" dirty="0"/>
          </a:p>
        </p:txBody>
      </p:sp>
      <p:pic>
        <p:nvPicPr>
          <p:cNvPr id="4" name="Tartalom helye 3" descr="BRF - irodapiac 2019 Q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732" y="791815"/>
            <a:ext cx="9577063" cy="51845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215752"/>
            <a:ext cx="9845675" cy="648071"/>
          </a:xfrm>
        </p:spPr>
        <p:txBody>
          <a:bodyPr/>
          <a:lstStyle/>
          <a:p>
            <a:r>
              <a:rPr lang="hu-HU" sz="3600" b="1" dirty="0" smtClean="0"/>
              <a:t>DRÁGULÓ IRODABÉRLETEK</a:t>
            </a:r>
            <a:endParaRPr lang="hu-HU" sz="3600" b="1" dirty="0"/>
          </a:p>
        </p:txBody>
      </p:sp>
      <p:pic>
        <p:nvPicPr>
          <p:cNvPr id="4" name="Tartalom helye 3" descr="Fitch Solutions - irodabérleti díj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628" y="791815"/>
            <a:ext cx="11017224" cy="554461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287760"/>
            <a:ext cx="9845675" cy="792087"/>
          </a:xfrm>
        </p:spPr>
        <p:txBody>
          <a:bodyPr/>
          <a:lstStyle/>
          <a:p>
            <a:r>
              <a:rPr lang="hu-HU" sz="3600" b="1" dirty="0" smtClean="0"/>
              <a:t>VÁLLALATI INGATLANKÖLTSÉGEK</a:t>
            </a:r>
            <a:endParaRPr lang="hu-HU" sz="3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2" y="1079847"/>
            <a:ext cx="5112568" cy="446449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36" y="1151855"/>
            <a:ext cx="53285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872139" y="0"/>
            <a:ext cx="7776210" cy="863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3600" b="1" dirty="0" smtClean="0">
                <a:latin typeface="Code Pro LC" panose="02000000000000000000" pitchFamily="50" charset="-18"/>
                <a:ea typeface="Roboto" panose="02000000000000000000" pitchFamily="2" charset="0"/>
              </a:rPr>
              <a:t>TÉMÁK</a:t>
            </a:r>
            <a:endParaRPr lang="hu-HU" altLang="hu-HU" sz="3600" b="1" cap="none" dirty="0">
              <a:latin typeface="Code Pro LC" panose="02000000000000000000" pitchFamily="50" charset="-18"/>
              <a:ea typeface="Roboto" panose="02000000000000000000" pitchFamily="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1652" y="1583903"/>
            <a:ext cx="10513168" cy="495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buClr>
                <a:schemeClr val="bg2"/>
              </a:buClr>
              <a:buSzPct val="300000"/>
            </a:pP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buClr>
                <a:schemeClr val="bg2"/>
              </a:buClr>
              <a:buSzPct val="300000"/>
            </a:pP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buClr>
                <a:schemeClr val="bg2"/>
              </a:buClr>
              <a:buSzPct val="300000"/>
            </a:pPr>
            <a:r>
              <a:rPr lang="hu-HU" sz="2000" b="1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ÚJ ÉPÍTÉSŰ LAKÁSOK PIACA           MIÉRT NEM </a:t>
            </a: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CSÖKKENNEK </a:t>
            </a: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A LAKÁSÁRAK </a:t>
            </a:r>
          </a:p>
          <a:p>
            <a:pPr>
              <a:buClr>
                <a:schemeClr val="bg2"/>
              </a:buClr>
              <a:buSzPct val="300000"/>
            </a:pP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</a:t>
            </a:r>
          </a:p>
          <a:p>
            <a:pPr>
              <a:buClr>
                <a:schemeClr val="bg2"/>
              </a:buClr>
              <a:buSzPct val="300000"/>
            </a:pPr>
            <a:r>
              <a:rPr lang="hu-HU" sz="2000" b="1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ÚJ INGATLAN BERUHÁZÁSOK          </a:t>
            </a:r>
            <a:r>
              <a:rPr lang="hu-HU" sz="2000" b="1" dirty="0" smtClean="0">
                <a:solidFill>
                  <a:schemeClr val="tx1"/>
                </a:solidFill>
                <a:latin typeface="Code Pro LC" panose="02000000000000000000" pitchFamily="50" charset="-18"/>
              </a:rPr>
              <a:t>KÖZELJÖVŐ:   BIZNISZEK ÉS JÓSLATOK</a:t>
            </a:r>
          </a:p>
          <a:p>
            <a:pPr marL="324006" indent="-324006">
              <a:buClr>
                <a:schemeClr val="bg2"/>
              </a:buClr>
              <a:buSzPct val="300000"/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bg2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2" y="575791"/>
            <a:ext cx="106571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620" y="287760"/>
            <a:ext cx="10081121" cy="648071"/>
          </a:xfrm>
        </p:spPr>
        <p:txBody>
          <a:bodyPr/>
          <a:lstStyle/>
          <a:p>
            <a:r>
              <a:rPr lang="hu-HU" sz="3600" b="1" dirty="0" smtClean="0"/>
              <a:t>ÉLLOVAS  HAZAI  JÁRMŰIPARI  VÁROSOK</a:t>
            </a:r>
            <a:endParaRPr lang="hu-HU" sz="3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4" y="1079847"/>
            <a:ext cx="10801200" cy="5040560"/>
          </a:xfrm>
        </p:spPr>
      </p:pic>
    </p:spTree>
    <p:extLst>
      <p:ext uri="{BB962C8B-B14F-4D97-AF65-F5344CB8AC3E}">
        <p14:creationId xmlns:p14="http://schemas.microsoft.com/office/powerpoint/2010/main" val="40958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655788" y="110206"/>
            <a:ext cx="7992561" cy="9696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3600" b="1" dirty="0" smtClean="0">
                <a:ea typeface="Roboto" panose="02000000000000000000" pitchFamily="2" charset="0"/>
              </a:rPr>
              <a:t>ÍGÉRETES BIZNISZEK</a:t>
            </a:r>
            <a:endParaRPr lang="hu-HU" altLang="hu-HU" sz="3600" b="1" cap="none" dirty="0">
              <a:ea typeface="Roboto" panose="02000000000000000000" pitchFamily="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87636" y="1079847"/>
            <a:ext cx="5832648" cy="472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hu-HU" b="1" u="sng" dirty="0" smtClean="0">
                <a:solidFill>
                  <a:schemeClr val="tx1">
                    <a:lumMod val="50000"/>
                  </a:schemeClr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LAKÁS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 - új és felújított (kb. nettó 4-6% hozam)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- még kedvező hitelkamatok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- stabil bérleti piac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buClr>
                <a:schemeClr val="accent1"/>
              </a:buClr>
            </a:pPr>
            <a:r>
              <a:rPr lang="hu-HU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IDŐSOTTHONOK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, </a:t>
            </a:r>
            <a:r>
              <a:rPr lang="hu-HU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KOLLÉGIUMOK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                 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- demográfiai mutatók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- óriási kereslet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dirty="0" smtClean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buClr>
                <a:schemeClr val="accent1"/>
              </a:buClr>
            </a:pPr>
            <a:r>
              <a:rPr lang="hu-HU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TURISZTIKAI ÉS SZABADIDŐS INGATLANOK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- növekvő reáljövedelem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 - nemzetközi sport és kult. rendezvények</a:t>
            </a:r>
            <a:endParaRPr lang="hu-HU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 - növekvő belső turizmus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- Új Főnix Terv Debrecenben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- főbb tavaink – nagy fejlesztések</a:t>
            </a:r>
          </a:p>
          <a:p>
            <a:pPr>
              <a:buClr>
                <a:schemeClr val="accent1"/>
              </a:buClr>
            </a:pPr>
            <a:endParaRPr lang="hu-HU" dirty="0">
              <a:solidFill>
                <a:schemeClr val="tx1"/>
              </a:solidFill>
              <a:latin typeface="Code Pro LC" panose="02000000000000000000" pitchFamily="50" charset="-18"/>
              <a:ea typeface="Roboto" panose="02000000000000000000" pitchFamily="2" charset="0"/>
            </a:endParaRPr>
          </a:p>
          <a:p>
            <a:pPr>
              <a:buClr>
                <a:schemeClr val="accent1"/>
              </a:buClr>
            </a:pPr>
            <a:r>
              <a:rPr lang="hu-HU" b="1" u="sng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KÖZEPES IRODAHÁZ, CO-WORKING IRODA   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Code Pro LC" panose="02000000000000000000" pitchFamily="50" charset="-18"/>
                <a:ea typeface="Roboto" panose="02000000000000000000" pitchFamily="2" charset="0"/>
              </a:rPr>
              <a:t>               - erősödő kereslet mindkettőre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84" y="1079847"/>
            <a:ext cx="5134750" cy="23762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84" y="3672135"/>
            <a:ext cx="5118230" cy="21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0"/>
            <a:ext cx="9845675" cy="791815"/>
          </a:xfrm>
        </p:spPr>
        <p:txBody>
          <a:bodyPr/>
          <a:lstStyle/>
          <a:p>
            <a:r>
              <a:rPr lang="hu-HU" sz="3600" b="1" dirty="0" smtClean="0">
                <a:latin typeface="Code Pro LC"/>
              </a:rPr>
              <a:t>MIT VÁRUNK RÖVID TÁVON? – 1.</a:t>
            </a:r>
            <a:endParaRPr lang="hu-HU" sz="3600" b="1" dirty="0">
              <a:latin typeface="Code Pro LC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628" y="647799"/>
            <a:ext cx="11161240" cy="561662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hu-HU" b="1" dirty="0" smtClean="0"/>
          </a:p>
          <a:p>
            <a:r>
              <a:rPr lang="hu-HU" b="1" dirty="0" smtClean="0"/>
              <a:t>ÚJ LAKÁSOK ÉPÍTÉSE			-	</a:t>
            </a:r>
            <a:r>
              <a:rPr lang="hu-HU" sz="2000" dirty="0" smtClean="0"/>
              <a:t>2015-2019-HEZ KÉPEST SOKKAL KEVESEBB</a:t>
            </a:r>
          </a:p>
          <a:p>
            <a:r>
              <a:rPr lang="hu-HU" dirty="0" smtClean="0"/>
              <a:t>                                                   -   </a:t>
            </a:r>
            <a:r>
              <a:rPr lang="hu-HU" sz="2000" dirty="0" smtClean="0"/>
              <a:t>JELENTŐS CSÚSZÁSOK (6-10 HÓNAP)</a:t>
            </a:r>
          </a:p>
          <a:p>
            <a:r>
              <a:rPr lang="hu-HU" sz="2000" b="1" dirty="0"/>
              <a:t> </a:t>
            </a:r>
            <a:r>
              <a:rPr lang="hu-HU" sz="2000" b="1" dirty="0" smtClean="0"/>
              <a:t>                                                                -    </a:t>
            </a:r>
            <a:r>
              <a:rPr lang="hu-HU" sz="2000" dirty="0" smtClean="0"/>
              <a:t>NÉHÁNY NAGYVÁROSBAN FELLENDÜLÉS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                                                              </a:t>
            </a:r>
            <a:r>
              <a:rPr lang="hu-HU" sz="2000" b="1" dirty="0" smtClean="0"/>
              <a:t>-</a:t>
            </a:r>
            <a:r>
              <a:rPr lang="hu-HU" sz="2000" dirty="0" smtClean="0"/>
              <a:t>    VÁLSÁGBÓL TANULT FEJLESZTŐK</a:t>
            </a:r>
          </a:p>
          <a:p>
            <a:endParaRPr lang="hu-HU" sz="2000" dirty="0" smtClean="0"/>
          </a:p>
          <a:p>
            <a:r>
              <a:rPr lang="hu-HU" b="1" dirty="0" smtClean="0"/>
              <a:t>LAKÁSÁRAK</a:t>
            </a:r>
            <a:r>
              <a:rPr lang="hu-HU" dirty="0" smtClean="0"/>
              <a:t>                     		</a:t>
            </a:r>
            <a:r>
              <a:rPr lang="hu-HU" dirty="0"/>
              <a:t> </a:t>
            </a:r>
            <a:r>
              <a:rPr lang="hu-HU" b="1" dirty="0" smtClean="0"/>
              <a:t>-</a:t>
            </a:r>
            <a:r>
              <a:rPr lang="hu-HU" dirty="0" smtClean="0"/>
              <a:t>	</a:t>
            </a:r>
            <a:r>
              <a:rPr lang="hu-HU" sz="2000" dirty="0" smtClean="0"/>
              <a:t>LASSABB, DE TARTÓS EMELKEDÉS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                                                                    (Áfa, munkaerő, anyagok, keresletösztönzés)</a:t>
            </a:r>
          </a:p>
          <a:p>
            <a:endParaRPr lang="hu-HU" sz="2000" b="1" dirty="0" smtClean="0"/>
          </a:p>
          <a:p>
            <a:r>
              <a:rPr lang="hu-HU" sz="2400" b="1" dirty="0" smtClean="0"/>
              <a:t>BÉRLAKÁSOK</a:t>
            </a:r>
            <a:r>
              <a:rPr lang="hu-HU" sz="2000" b="1" dirty="0" smtClean="0"/>
              <a:t>                         </a:t>
            </a:r>
            <a:r>
              <a:rPr lang="hu-HU" sz="2000" dirty="0" smtClean="0"/>
              <a:t>		  </a:t>
            </a:r>
            <a:r>
              <a:rPr lang="hu-HU" sz="2000" b="1" dirty="0" smtClean="0"/>
              <a:t>-</a:t>
            </a:r>
            <a:r>
              <a:rPr lang="hu-HU" sz="2000" dirty="0" smtClean="0"/>
              <a:t>	NÖVEKVŐ KÍNÁLAT, TARTÓS KERESLET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                                                               </a:t>
            </a:r>
            <a:r>
              <a:rPr lang="hu-HU" sz="2000" b="1" dirty="0" smtClean="0"/>
              <a:t>-</a:t>
            </a:r>
            <a:r>
              <a:rPr lang="hu-HU" sz="2000" dirty="0" smtClean="0"/>
              <a:t>    STAGNÁLÓ ÁRAK  BP. TÖBB KERÜLETÉBEN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                                                               </a:t>
            </a:r>
            <a:r>
              <a:rPr lang="hu-HU" sz="2000" b="1" dirty="0" smtClean="0"/>
              <a:t>- </a:t>
            </a:r>
            <a:r>
              <a:rPr lang="hu-HU" sz="2000" dirty="0" smtClean="0"/>
              <a:t>   TOVÁBB CSÖKKENŐ HOZAMOK </a:t>
            </a:r>
          </a:p>
        </p:txBody>
      </p:sp>
    </p:spTree>
    <p:extLst>
      <p:ext uri="{BB962C8B-B14F-4D97-AF65-F5344CB8AC3E}">
        <p14:creationId xmlns:p14="http://schemas.microsoft.com/office/powerpoint/2010/main" val="18151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71736"/>
            <a:ext cx="9845675" cy="792088"/>
          </a:xfrm>
        </p:spPr>
        <p:txBody>
          <a:bodyPr/>
          <a:lstStyle/>
          <a:p>
            <a:r>
              <a:rPr lang="hu-HU" sz="3600" b="1" dirty="0" smtClean="0"/>
              <a:t>MIT VÁRUNK RÖVID TÁVON – 2</a:t>
            </a:r>
            <a:r>
              <a:rPr lang="hu-HU" sz="3600" dirty="0" smtClean="0"/>
              <a:t>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653" y="719807"/>
            <a:ext cx="10729192" cy="532859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b="1" dirty="0" smtClean="0"/>
              <a:t>HASZNÁLT </a:t>
            </a:r>
            <a:r>
              <a:rPr lang="hu-HU" b="1" dirty="0"/>
              <a:t>LAKÁSOK	</a:t>
            </a:r>
            <a:r>
              <a:rPr lang="hu-HU" b="1" dirty="0" smtClean="0"/>
              <a:t>- </a:t>
            </a:r>
            <a:r>
              <a:rPr lang="hu-HU" sz="2000" dirty="0" smtClean="0"/>
              <a:t>MÉG </a:t>
            </a:r>
            <a:r>
              <a:rPr lang="hu-HU" sz="2000" dirty="0"/>
              <a:t>MEGY A PANEL ÉS A GARZON</a:t>
            </a:r>
          </a:p>
          <a:p>
            <a:r>
              <a:rPr lang="hu-HU" sz="2000" dirty="0"/>
              <a:t>                                        </a:t>
            </a:r>
            <a:r>
              <a:rPr lang="hu-HU" sz="2000" dirty="0" smtClean="0"/>
              <a:t>            </a:t>
            </a:r>
            <a:r>
              <a:rPr lang="hu-HU" sz="2000" b="1" dirty="0" smtClean="0"/>
              <a:t>-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SOKKAL </a:t>
            </a:r>
            <a:r>
              <a:rPr lang="hu-HU" sz="2000" b="1" dirty="0">
                <a:solidFill>
                  <a:srgbClr val="FF0000"/>
                </a:solidFill>
              </a:rPr>
              <a:t>KAPÓSABB ÚJSZERŰEK </a:t>
            </a:r>
            <a:r>
              <a:rPr lang="hu-HU" sz="2000" b="1" dirty="0" smtClean="0">
                <a:solidFill>
                  <a:srgbClr val="FF0000"/>
                </a:solidFill>
              </a:rPr>
              <a:t>!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hu-HU" sz="2000" dirty="0"/>
              <a:t>                                     </a:t>
            </a:r>
            <a:r>
              <a:rPr lang="hu-HU" sz="2000" dirty="0" smtClean="0"/>
              <a:t>               </a:t>
            </a:r>
            <a:r>
              <a:rPr lang="hu-HU" sz="2000" b="1" dirty="0" smtClean="0"/>
              <a:t>-</a:t>
            </a:r>
            <a:r>
              <a:rPr lang="hu-HU" sz="2000" dirty="0" smtClean="0"/>
              <a:t> NYÍLIK </a:t>
            </a:r>
            <a:r>
              <a:rPr lang="hu-HU" sz="2000" dirty="0"/>
              <a:t>AZ OLLÓ A JÓK ÉS </a:t>
            </a:r>
            <a:r>
              <a:rPr lang="hu-HU" sz="2000" dirty="0" smtClean="0"/>
              <a:t> ÁTLAGOSAK KÖZÖTT         </a:t>
            </a:r>
            <a:r>
              <a:rPr lang="hu-HU" sz="2800" dirty="0"/>
              <a:t>									                              </a:t>
            </a:r>
          </a:p>
          <a:p>
            <a:r>
              <a:rPr lang="hu-HU" b="1" dirty="0"/>
              <a:t>FELÚJÍTÁS	</a:t>
            </a:r>
            <a:r>
              <a:rPr lang="hu-HU" b="1" dirty="0" smtClean="0"/>
              <a:t>				- </a:t>
            </a:r>
            <a:r>
              <a:rPr lang="hu-HU" sz="2000" b="1" dirty="0" smtClean="0"/>
              <a:t>KITÖRÉSI PONT LEHET SOK CÉGNEK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   (</a:t>
            </a:r>
            <a:r>
              <a:rPr lang="hu-HU" sz="1800" dirty="0" smtClean="0"/>
              <a:t>CSÖKKENŐ ÚJ ÉPÍTÉSŰEK+TÁMOGATÁSOK MIATT)</a:t>
            </a:r>
            <a:r>
              <a:rPr lang="hu-HU" b="1" dirty="0"/>
              <a:t>	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                                    - </a:t>
            </a:r>
            <a:r>
              <a:rPr lang="hu-HU" sz="2000" b="1" dirty="0" smtClean="0"/>
              <a:t>ÉVOSZ-JAVASLATOK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                                     </a:t>
            </a:r>
            <a:r>
              <a:rPr lang="hu-HU" sz="2000" b="1" dirty="0">
                <a:solidFill>
                  <a:srgbClr val="FF0000"/>
                </a:solidFill>
              </a:rPr>
              <a:t>50% áfa-visszatérítés (max.3 M Ft)</a:t>
            </a:r>
          </a:p>
          <a:p>
            <a:r>
              <a:rPr lang="hu-HU" sz="2000" dirty="0">
                <a:solidFill>
                  <a:srgbClr val="FF0000"/>
                </a:solidFill>
              </a:rPr>
              <a:t>                </a:t>
            </a:r>
            <a:r>
              <a:rPr lang="hu-HU" sz="20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hu-HU" sz="2000" b="1" dirty="0" smtClean="0">
                <a:solidFill>
                  <a:srgbClr val="FF0000"/>
                </a:solidFill>
              </a:rPr>
              <a:t>Adómentes </a:t>
            </a:r>
            <a:r>
              <a:rPr lang="hu-HU" sz="2000" b="1" dirty="0">
                <a:solidFill>
                  <a:srgbClr val="FF0000"/>
                </a:solidFill>
              </a:rPr>
              <a:t>munkáltatói támogatás (</a:t>
            </a:r>
            <a:r>
              <a:rPr lang="hu-HU" sz="2000" b="1" dirty="0" err="1">
                <a:solidFill>
                  <a:srgbClr val="FF0000"/>
                </a:solidFill>
              </a:rPr>
              <a:t>max</a:t>
            </a:r>
            <a:r>
              <a:rPr lang="hu-HU" sz="2000" b="1" dirty="0">
                <a:solidFill>
                  <a:srgbClr val="FF0000"/>
                </a:solidFill>
              </a:rPr>
              <a:t>. 3 M Ft)</a:t>
            </a:r>
            <a:endParaRPr lang="hu-HU" sz="2000" b="1" dirty="0"/>
          </a:p>
          <a:p>
            <a:r>
              <a:rPr lang="hu-HU" sz="2400" b="1" dirty="0"/>
              <a:t>HITELEZÉS	</a:t>
            </a:r>
            <a:r>
              <a:rPr lang="hu-HU" sz="3200" b="1" dirty="0"/>
              <a:t>			</a:t>
            </a:r>
            <a:r>
              <a:rPr lang="hu-HU" sz="3200" b="1" dirty="0" smtClean="0"/>
              <a:t>     - </a:t>
            </a:r>
            <a:r>
              <a:rPr lang="hu-HU" sz="2000" dirty="0" smtClean="0"/>
              <a:t>TÖBB</a:t>
            </a:r>
            <a:r>
              <a:rPr lang="hu-HU" sz="2000" dirty="0"/>
              <a:t>,  DE ÓVATOSABB FELVEVŐK </a:t>
            </a:r>
            <a:endParaRPr lang="hu-HU" sz="2000" dirty="0" smtClean="0"/>
          </a:p>
          <a:p>
            <a:r>
              <a:rPr lang="hu-HU" sz="2000" b="1" dirty="0" smtClean="0"/>
              <a:t>                                                     -  </a:t>
            </a:r>
            <a:r>
              <a:rPr lang="hu-HU" sz="2000" dirty="0" smtClean="0"/>
              <a:t>STABILIZÁLÓDÓ LAKÁSTAKARÉKOK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51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7337" y="2303983"/>
            <a:ext cx="10944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70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hu-HU" altLang="hu-HU" sz="6000" b="1" dirty="0">
                <a:solidFill>
                  <a:srgbClr val="000000"/>
                </a:solidFill>
                <a:latin typeface="Code Pro LC" charset="0"/>
              </a:rPr>
              <a:t>Köszönöm a figyelmet</a:t>
            </a:r>
            <a:r>
              <a:rPr lang="hu-HU" altLang="hu-HU" sz="6000" b="1" dirty="0" smtClean="0">
                <a:solidFill>
                  <a:srgbClr val="000000"/>
                </a:solidFill>
                <a:latin typeface="Code Pro LC" charset="0"/>
              </a:rPr>
              <a:t>!</a:t>
            </a:r>
          </a:p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hu-HU" altLang="hu-HU" sz="4400" b="1" dirty="0">
              <a:solidFill>
                <a:srgbClr val="000000"/>
              </a:solidFill>
              <a:latin typeface="Code Pro LC" charset="0"/>
            </a:endParaRPr>
          </a:p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hu-HU" altLang="hu-HU" sz="2800" b="1" dirty="0" smtClean="0">
                <a:solidFill>
                  <a:srgbClr val="000000"/>
                </a:solidFill>
                <a:latin typeface="Code Pro LC" charset="0"/>
              </a:rPr>
              <a:t>MESTER NÁNDOR</a:t>
            </a:r>
          </a:p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hu-HU" altLang="hu-HU" sz="2400" b="1" dirty="0">
                <a:solidFill>
                  <a:srgbClr val="000000"/>
                </a:solidFill>
                <a:latin typeface="Code Pro LC" charset="0"/>
              </a:rPr>
              <a:t>i</a:t>
            </a:r>
            <a:r>
              <a:rPr lang="hu-HU" altLang="hu-HU" sz="2400" b="1" dirty="0" smtClean="0">
                <a:solidFill>
                  <a:srgbClr val="000000"/>
                </a:solidFill>
                <a:latin typeface="Code Pro LC" charset="0"/>
              </a:rPr>
              <a:t>ngatlanpiaci vezető elemző</a:t>
            </a:r>
          </a:p>
          <a:p>
            <a:pPr algn="ctr" eaLnBrk="1">
              <a:lnSpc>
                <a:spcPct val="83000"/>
              </a:lnSpc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hu-HU" altLang="hu-HU" sz="2000" b="1" dirty="0" err="1" smtClean="0">
                <a:solidFill>
                  <a:srgbClr val="000000"/>
                </a:solidFill>
                <a:latin typeface="Code Pro LC" charset="0"/>
              </a:rPr>
              <a:t>mester.nandor</a:t>
            </a:r>
            <a:r>
              <a:rPr lang="hu-HU" altLang="hu-HU" sz="2000" b="1" dirty="0" smtClean="0">
                <a:solidFill>
                  <a:srgbClr val="000000"/>
                </a:solidFill>
                <a:latin typeface="Code Pro LC" charset="0"/>
              </a:rPr>
              <a:t>@</a:t>
            </a:r>
            <a:r>
              <a:rPr lang="hu-HU" altLang="hu-HU" sz="2000" b="1" dirty="0" err="1" smtClean="0">
                <a:solidFill>
                  <a:srgbClr val="000000"/>
                </a:solidFill>
                <a:latin typeface="Code Pro LC" charset="0"/>
              </a:rPr>
              <a:t>portfolio.hu</a:t>
            </a:r>
            <a:endParaRPr lang="hu-HU" altLang="hu-HU" sz="2000" b="1" dirty="0">
              <a:solidFill>
                <a:srgbClr val="000000"/>
              </a:solidFill>
              <a:latin typeface="Code Pro L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143744"/>
            <a:ext cx="9845675" cy="792088"/>
          </a:xfrm>
        </p:spPr>
        <p:txBody>
          <a:bodyPr/>
          <a:lstStyle/>
          <a:p>
            <a:r>
              <a:rPr lang="hu-HU" sz="3600" b="1" dirty="0" smtClean="0"/>
              <a:t>FÖLÉNYBEN A NYUGATI ORSZÁGRÉSZ</a:t>
            </a:r>
            <a:endParaRPr lang="hu-HU" sz="36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863823"/>
            <a:ext cx="10657184" cy="5256584"/>
          </a:xfrm>
        </p:spPr>
      </p:pic>
    </p:spTree>
    <p:extLst>
      <p:ext uri="{BB962C8B-B14F-4D97-AF65-F5344CB8AC3E}">
        <p14:creationId xmlns:p14="http://schemas.microsoft.com/office/powerpoint/2010/main" val="35770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5668" y="215752"/>
            <a:ext cx="10441159" cy="792087"/>
          </a:xfrm>
        </p:spPr>
        <p:txBody>
          <a:bodyPr/>
          <a:lstStyle/>
          <a:p>
            <a:r>
              <a:rPr lang="hu-HU" sz="3600" b="1" dirty="0" smtClean="0"/>
              <a:t>DINAMIKUS AUTÓGYÁRI VÁROSOK</a:t>
            </a:r>
            <a:endParaRPr lang="hu-HU" sz="3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0" y="1079847"/>
            <a:ext cx="9865096" cy="4824535"/>
          </a:xfrm>
        </p:spPr>
      </p:pic>
    </p:spTree>
    <p:extLst>
      <p:ext uri="{BB962C8B-B14F-4D97-AF65-F5344CB8AC3E}">
        <p14:creationId xmlns:p14="http://schemas.microsoft.com/office/powerpoint/2010/main" val="32546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143744"/>
            <a:ext cx="9845675" cy="864095"/>
          </a:xfrm>
        </p:spPr>
        <p:txBody>
          <a:bodyPr/>
          <a:lstStyle/>
          <a:p>
            <a:r>
              <a:rPr lang="hu-HU" sz="3600" b="1" dirty="0" smtClean="0"/>
              <a:t>KISZÁRADÓBAN AZ ÚJ ÉPÍTÉSŰ </a:t>
            </a:r>
            <a:r>
              <a:rPr lang="hu-HU" sz="3600" b="1" dirty="0" smtClean="0"/>
              <a:t>PIAC</a:t>
            </a:r>
            <a:r>
              <a:rPr lang="hu-HU" sz="3600" b="1" dirty="0" smtClean="0"/>
              <a:t>?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600" dirty="0" smtClean="0"/>
              <a:t>(</a:t>
            </a:r>
            <a:r>
              <a:rPr lang="hu-HU" sz="1600" dirty="0" smtClean="0"/>
              <a:t>ÉPÜLŐ </a:t>
            </a:r>
            <a:r>
              <a:rPr lang="hu-HU" sz="1600" dirty="0" smtClean="0"/>
              <a:t>ÉS </a:t>
            </a:r>
            <a:r>
              <a:rPr lang="hu-HU" sz="1600" dirty="0" smtClean="0"/>
              <a:t>TERVEZETT LAKÁSOK</a:t>
            </a:r>
            <a:r>
              <a:rPr lang="hu-HU" sz="1600" dirty="0" smtClean="0"/>
              <a:t>, 2019 ÁPRILIS, MNB)</a:t>
            </a:r>
            <a:endParaRPr lang="hu-HU" sz="1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9" y="935831"/>
            <a:ext cx="10152973" cy="5400600"/>
          </a:xfrm>
        </p:spPr>
      </p:pic>
    </p:spTree>
    <p:extLst>
      <p:ext uri="{BB962C8B-B14F-4D97-AF65-F5344CB8AC3E}">
        <p14:creationId xmlns:p14="http://schemas.microsoft.com/office/powerpoint/2010/main" val="204476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287760"/>
            <a:ext cx="9845675" cy="792087"/>
          </a:xfrm>
        </p:spPr>
        <p:txBody>
          <a:bodyPr/>
          <a:lstStyle/>
          <a:p>
            <a:r>
              <a:rPr lang="hu-HU" sz="3600" b="1" dirty="0" smtClean="0"/>
              <a:t>MEREDEK EMELKEDÉS 2015 ÓTA - KSH</a:t>
            </a:r>
            <a:endParaRPr lang="hu-HU" sz="3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0" y="1079847"/>
            <a:ext cx="9793088" cy="5184576"/>
          </a:xfrm>
        </p:spPr>
      </p:pic>
    </p:spTree>
    <p:extLst>
      <p:ext uri="{BB962C8B-B14F-4D97-AF65-F5344CB8AC3E}">
        <p14:creationId xmlns:p14="http://schemas.microsoft.com/office/powerpoint/2010/main" val="2331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287760"/>
            <a:ext cx="9845675" cy="648071"/>
          </a:xfrm>
        </p:spPr>
        <p:txBody>
          <a:bodyPr/>
          <a:lstStyle/>
          <a:p>
            <a:r>
              <a:rPr lang="hu-HU" sz="3600" b="1" dirty="0" smtClean="0"/>
              <a:t>VIDÉKEN IS SOK A BEFEKTETŐ  - KSH</a:t>
            </a:r>
            <a:endParaRPr lang="hu-HU" sz="3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0" y="863823"/>
            <a:ext cx="10081120" cy="5544616"/>
          </a:xfrm>
        </p:spPr>
      </p:pic>
    </p:spTree>
    <p:extLst>
      <p:ext uri="{BB962C8B-B14F-4D97-AF65-F5344CB8AC3E}">
        <p14:creationId xmlns:p14="http://schemas.microsoft.com/office/powerpoint/2010/main" val="18168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359768"/>
            <a:ext cx="9845675" cy="720079"/>
          </a:xfrm>
        </p:spPr>
        <p:txBody>
          <a:bodyPr/>
          <a:lstStyle/>
          <a:p>
            <a:r>
              <a:rPr lang="hu-HU" sz="3600" b="1" dirty="0" smtClean="0"/>
              <a:t>DURVÁN DRÁGULÓ ÚJ LAKÁSOK</a:t>
            </a:r>
            <a:endParaRPr lang="hu-HU" sz="3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2" y="1079847"/>
            <a:ext cx="9865096" cy="4968552"/>
          </a:xfrm>
        </p:spPr>
      </p:pic>
    </p:spTree>
    <p:extLst>
      <p:ext uri="{BB962C8B-B14F-4D97-AF65-F5344CB8AC3E}">
        <p14:creationId xmlns:p14="http://schemas.microsoft.com/office/powerpoint/2010/main" val="809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025" y="359768"/>
            <a:ext cx="9845675" cy="792087"/>
          </a:xfrm>
        </p:spPr>
        <p:txBody>
          <a:bodyPr/>
          <a:lstStyle/>
          <a:p>
            <a:r>
              <a:rPr lang="hu-HU" sz="3600" b="1" dirty="0" smtClean="0"/>
              <a:t>NAGY ELTÉRÉSEK VIDÉKEN</a:t>
            </a:r>
            <a:endParaRPr lang="hu-HU" sz="3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0" y="1223863"/>
            <a:ext cx="9793088" cy="4968552"/>
          </a:xfrm>
        </p:spPr>
      </p:pic>
    </p:spTree>
    <p:extLst>
      <p:ext uri="{BB962C8B-B14F-4D97-AF65-F5344CB8AC3E}">
        <p14:creationId xmlns:p14="http://schemas.microsoft.com/office/powerpoint/2010/main" val="3732504145"/>
      </p:ext>
    </p:extLst>
  </p:cSld>
  <p:clrMapOvr>
    <a:masterClrMapping/>
  </p:clrMapOvr>
</p:sld>
</file>

<file path=ppt/theme/theme1.xml><?xml version="1.0" encoding="utf-8"?>
<a:theme xmlns:a="http://schemas.openxmlformats.org/drawingml/2006/main" name="Porfolio_sablon (1)">
  <a:themeElements>
    <a:clrScheme name="portfolio">
      <a:dk1>
        <a:srgbClr val="383C44"/>
      </a:dk1>
      <a:lt1>
        <a:srgbClr val="FFFFFF"/>
      </a:lt1>
      <a:dk2>
        <a:srgbClr val="8C8C8C"/>
      </a:dk2>
      <a:lt2>
        <a:srgbClr val="D0D0D0"/>
      </a:lt2>
      <a:accent1>
        <a:srgbClr val="A13221"/>
      </a:accent1>
      <a:accent2>
        <a:srgbClr val="F79A46"/>
      </a:accent2>
      <a:accent3>
        <a:srgbClr val="F5D386"/>
      </a:accent3>
      <a:accent4>
        <a:srgbClr val="1F707F"/>
      </a:accent4>
      <a:accent5>
        <a:srgbClr val="8EC5C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Porfolio_sablon (1)</Template>
  <TotalTime>3986</TotalTime>
  <Words>328</Words>
  <Application>Microsoft Office PowerPoint</Application>
  <PresentationFormat>Egyéni</PresentationFormat>
  <Paragraphs>124</Paragraphs>
  <Slides>24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Porfolio_sablon (1)</vt:lpstr>
      <vt:lpstr>PowerPoint bemutató</vt:lpstr>
      <vt:lpstr>TÉMÁK</vt:lpstr>
      <vt:lpstr>FÖLÉNYBEN A NYUGATI ORSZÁGRÉSZ</vt:lpstr>
      <vt:lpstr>DINAMIKUS AUTÓGYÁRI VÁROSOK</vt:lpstr>
      <vt:lpstr>KISZÁRADÓBAN AZ ÚJ ÉPÍTÉSŰ PIAC?  (ÉPÜLŐ ÉS TERVEZETT LAKÁSOK, 2019 ÁPRILIS, MNB)</vt:lpstr>
      <vt:lpstr>MEREDEK EMELKEDÉS 2015 ÓTA - KSH</vt:lpstr>
      <vt:lpstr>VIDÉKEN IS SOK A BEFEKTETŐ  - KSH</vt:lpstr>
      <vt:lpstr>DURVÁN DRÁGULÓ ÚJ LAKÁSOK</vt:lpstr>
      <vt:lpstr>NAGY ELTÉRÉSEK VIDÉKEN</vt:lpstr>
      <vt:lpstr>   </vt:lpstr>
      <vt:lpstr>DEBRECEN VEZET KELETEN</vt:lpstr>
      <vt:lpstr>PowerPoint bemutató</vt:lpstr>
      <vt:lpstr>KERESD A BALATONT ! (ÚJ LAKÁSOK SZÁMA ÉS A SZABAD LAKÁSOK ÁTLAGÁRA - MNB)</vt:lpstr>
      <vt:lpstr>MIÉRT NÖVEKEDNEK A LAKÁSÁRAK ?</vt:lpstr>
      <vt:lpstr>ÚJ INGATLAN BERUHÁZÁSOK – 1.</vt:lpstr>
      <vt:lpstr>ÚJ INGATLAN BERUHÁZÁSOK – 2.</vt:lpstr>
      <vt:lpstr>FÉKEZŐDŐ IRODAI FEJLESZTÉSEK </vt:lpstr>
      <vt:lpstr>DRÁGULÓ IRODABÉRLETEK</vt:lpstr>
      <vt:lpstr>VÁLLALATI INGATLANKÖLTSÉGEK</vt:lpstr>
      <vt:lpstr>ÉLLOVAS  HAZAI  JÁRMŰIPARI  VÁROSOK</vt:lpstr>
      <vt:lpstr>ÍGÉRETES BIZNISZEK</vt:lpstr>
      <vt:lpstr>MIT VÁRUNK RÖVID TÁVON? – 1.</vt:lpstr>
      <vt:lpstr>MIT VÁRUNK RÖVID TÁVON – 2.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Laura Csocsán</dc:creator>
  <cp:lastModifiedBy>Mester Nándor</cp:lastModifiedBy>
  <cp:revision>342</cp:revision>
  <cp:lastPrinted>1601-01-01T00:00:00Z</cp:lastPrinted>
  <dcterms:created xsi:type="dcterms:W3CDTF">2018-02-12T13:37:53Z</dcterms:created>
  <dcterms:modified xsi:type="dcterms:W3CDTF">2019-05-23T09:00:58Z</dcterms:modified>
</cp:coreProperties>
</file>